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256" r:id="rId2"/>
    <p:sldId id="257" r:id="rId3"/>
    <p:sldId id="259" r:id="rId4"/>
    <p:sldId id="258" r:id="rId5"/>
    <p:sldId id="262" r:id="rId6"/>
    <p:sldId id="260" r:id="rId7"/>
    <p:sldId id="261" r:id="rId8"/>
    <p:sldId id="264" r:id="rId9"/>
    <p:sldId id="269" r:id="rId10"/>
    <p:sldId id="265" r:id="rId11"/>
    <p:sldId id="266" r:id="rId12"/>
    <p:sldId id="267" r:id="rId13"/>
    <p:sldId id="268" r:id="rId14"/>
    <p:sldId id="263"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FEFF"/>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9"/>
    <p:restoredTop sz="93182"/>
  </p:normalViewPr>
  <p:slideViewPr>
    <p:cSldViewPr snapToGrid="0">
      <p:cViewPr varScale="1">
        <p:scale>
          <a:sx n="140" d="100"/>
          <a:sy n="140" d="100"/>
        </p:scale>
        <p:origin x="216" y="1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どこまで、内訳を見るかが考えさせられる。</a:t>
            </a:r>
            <a:endParaRPr kumimoji="1" lang="en-US" altLang="ja-JP" dirty="0"/>
          </a:p>
          <a:p>
            <a:r>
              <a:rPr kumimoji="1" lang="en-US" altLang="ja-JP" dirty="0"/>
              <a:t>- </a:t>
            </a:r>
            <a:r>
              <a:rPr kumimoji="1" lang="ja-JP" altLang="en-US"/>
              <a:t>大まかに見過ぎると、大事なやや細かいことか見えない。</a:t>
            </a:r>
            <a:endParaRPr kumimoji="1" lang="en-US" altLang="ja-JP" dirty="0"/>
          </a:p>
          <a:p>
            <a:r>
              <a:rPr kumimoji="1" lang="en-US" altLang="ja-JP" dirty="0"/>
              <a:t>- </a:t>
            </a:r>
            <a:r>
              <a:rPr kumimoji="1" lang="ja-JP" altLang="en-US"/>
              <a:t>細かく見過ぎても、現実的に概観することに意味をなさない。</a:t>
            </a:r>
            <a:endParaRPr kumimoji="1" lang="en-US" altLang="ja-JP" dirty="0"/>
          </a:p>
          <a:p>
            <a:r>
              <a:rPr kumimoji="1" lang="en-US" altLang="ja-JP" dirty="0"/>
              <a:t>5790</a:t>
            </a:r>
          </a:p>
          <a:p>
            <a:r>
              <a:rPr kumimoji="1" lang="en-US" altLang="ja-JP" dirty="0"/>
              <a:t>5790</a:t>
            </a:r>
          </a:p>
          <a:p>
            <a:r>
              <a:rPr kumimoji="1" lang="en-US" altLang="ja-JP" dirty="0"/>
              <a:t>5785</a:t>
            </a:r>
          </a:p>
          <a:p>
            <a:r>
              <a:rPr kumimoji="1" lang="en-US" altLang="ja-JP" dirty="0"/>
              <a:t>5783</a:t>
            </a:r>
          </a:p>
          <a:p>
            <a:r>
              <a:rPr kumimoji="1" lang="en-US" altLang="ja-JP" dirty="0"/>
              <a:t>5775</a:t>
            </a:r>
          </a:p>
          <a:p>
            <a:r>
              <a:rPr kumimoji="1" lang="en-US" altLang="ja-JP" dirty="0"/>
              <a:t>5775</a:t>
            </a:r>
          </a:p>
          <a:p>
            <a:r>
              <a:rPr kumimoji="1" lang="en-US" altLang="ja-JP" dirty="0"/>
              <a:t>5758</a:t>
            </a:r>
          </a:p>
          <a:p>
            <a:r>
              <a:rPr kumimoji="1" lang="en-US" altLang="ja-JP" dirty="0"/>
              <a:t>5749</a:t>
            </a:r>
          </a:p>
          <a:p>
            <a:r>
              <a:rPr kumimoji="1" lang="en-US" altLang="ja-JP" dirty="0"/>
              <a:t>5740</a:t>
            </a:r>
          </a:p>
          <a:p>
            <a:r>
              <a:rPr kumimoji="1" lang="en-US" altLang="ja-JP" dirty="0"/>
              <a:t>5736</a:t>
            </a:r>
          </a:p>
          <a:p>
            <a:r>
              <a:rPr kumimoji="1" lang="en-US" altLang="ja-JP" dirty="0"/>
              <a:t>5733</a:t>
            </a:r>
          </a:p>
          <a:p>
            <a:r>
              <a:rPr kumimoji="1" lang="en-US" altLang="ja-JP" dirty="0"/>
              <a:t>5722</a:t>
            </a:r>
          </a:p>
          <a:p>
            <a:r>
              <a:rPr kumimoji="1" lang="en-US" altLang="ja-JP" dirty="0"/>
              <a:t>5720</a:t>
            </a:r>
          </a:p>
          <a:p>
            <a:r>
              <a:rPr kumimoji="1" lang="en-US" altLang="ja-JP" dirty="0"/>
              <a:t>5691</a:t>
            </a:r>
          </a:p>
          <a:p>
            <a:r>
              <a:rPr kumimoji="1" lang="en-US" altLang="ja-JP" dirty="0"/>
              <a:t>5689</a:t>
            </a:r>
          </a:p>
          <a:p>
            <a:r>
              <a:rPr kumimoji="1" lang="en-US" altLang="ja-JP" dirty="0"/>
              <a:t>5675</a:t>
            </a:r>
          </a:p>
          <a:p>
            <a:r>
              <a:rPr kumimoji="1" lang="en-US" altLang="ja-JP" dirty="0"/>
              <a:t>5671</a:t>
            </a:r>
          </a:p>
          <a:p>
            <a:r>
              <a:rPr kumimoji="1" lang="en-US" altLang="ja-JP" dirty="0"/>
              <a:t>5654</a:t>
            </a:r>
          </a:p>
          <a:p>
            <a:r>
              <a:rPr kumimoji="1" lang="en-US" altLang="ja-JP" dirty="0"/>
              <a:t>5654</a:t>
            </a:r>
          </a:p>
          <a:p>
            <a:r>
              <a:rPr kumimoji="1" lang="en-US" altLang="ja-JP" dirty="0"/>
              <a:t>5642</a:t>
            </a:r>
          </a:p>
          <a:p>
            <a:r>
              <a:rPr kumimoji="1" lang="en-US" altLang="ja-JP" dirty="0"/>
              <a:t>5627</a:t>
            </a:r>
            <a:endParaRPr kumimoji="1" lang="ja-JP" altLang="en-US"/>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9</a:t>
            </a:fld>
            <a:endParaRPr kumimoji="1" lang="ja-JP" altLang="en-US"/>
          </a:p>
        </p:txBody>
      </p:sp>
    </p:spTree>
    <p:extLst>
      <p:ext uri="{BB962C8B-B14F-4D97-AF65-F5344CB8AC3E}">
        <p14:creationId xmlns:p14="http://schemas.microsoft.com/office/powerpoint/2010/main" val="3963049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412113"/>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923544"/>
            <a:ext cx="8238744" cy="5733288"/>
          </a:xfrm>
        </p:spPr>
        <p:txBody>
          <a:bodyPr>
            <a:normAutofit/>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a:t>
            </a:r>
            <a:r>
              <a:rPr lang="en-US" altLang="ja-JP" sz="2400" b="1" dirty="0"/>
              <a:t>50</a:t>
            </a:r>
            <a:r>
              <a:rPr lang="ja-JP" altLang="en-US" sz="2400" b="1"/>
              <a:t>以下の分母を決める問題</a:t>
            </a:r>
            <a:r>
              <a:rPr lang="ja-JP" altLang="en-US" sz="2400"/>
              <a:t>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 </a:t>
            </a:r>
            <a:r>
              <a:rPr lang="en-US" altLang="ja-JP" sz="1800" dirty="0"/>
              <a:t>(</a:t>
            </a:r>
            <a:r>
              <a:rPr lang="ja-JP" altLang="en-US" sz="1800"/>
              <a:t>分母</a:t>
            </a:r>
            <a:r>
              <a:rPr lang="en-US" altLang="ja-JP" sz="1800" dirty="0"/>
              <a:t>&gt;20</a:t>
            </a:r>
            <a:r>
              <a:rPr lang="ja-JP" altLang="en-US" sz="1800"/>
              <a:t>なら</a:t>
            </a:r>
            <a:r>
              <a:rPr lang="en-US" altLang="ja-JP" sz="1800" dirty="0"/>
              <a:t>60%)</a:t>
            </a:r>
            <a:r>
              <a:rPr lang="ja-JP" altLang="en-US" sz="2000"/>
              <a:t>以上の確信で求めることが出来る。</a:t>
            </a:r>
            <a:endParaRPr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r>
              <a:rPr lang="ja-JP" altLang="en-US" sz="2400"/>
              <a:t>分母が</a:t>
            </a:r>
            <a:r>
              <a:rPr lang="en-US" altLang="ja-JP" sz="2400" dirty="0"/>
              <a:t>50</a:t>
            </a:r>
            <a:r>
              <a:rPr lang="ja-JP" altLang="en-US" sz="2400"/>
              <a:t>前後で要注意。考えたいこと</a:t>
            </a:r>
            <a:r>
              <a:rPr lang="en-US" altLang="ja-JP" sz="2400" dirty="0"/>
              <a:t> : </a:t>
            </a:r>
          </a:p>
          <a:p>
            <a:pPr lvl="1"/>
            <a:r>
              <a:rPr lang="ja-JP" altLang="en-US" sz="2000"/>
              <a:t>分母を</a:t>
            </a:r>
            <a:r>
              <a:rPr lang="en-US" altLang="ja-JP" sz="2000" dirty="0"/>
              <a:t>50</a:t>
            </a:r>
            <a:r>
              <a:rPr lang="ja-JP" altLang="en-US" sz="2000"/>
              <a:t>から</a:t>
            </a:r>
            <a:r>
              <a:rPr lang="en-US" altLang="ja-JP" sz="2000" dirty="0"/>
              <a:t>100</a:t>
            </a:r>
            <a:r>
              <a:rPr lang="ja-JP" altLang="en-US" sz="2000"/>
              <a:t>に限定した場合はどうなるか</a:t>
            </a:r>
            <a:r>
              <a:rPr lang="en-US" altLang="ja-JP" sz="2000" dirty="0"/>
              <a:t>?</a:t>
            </a:r>
          </a:p>
          <a:p>
            <a:pPr lvl="1"/>
            <a:r>
              <a:rPr lang="ja-JP" altLang="en-US" sz="2000"/>
              <a:t>分母が</a:t>
            </a:r>
            <a:r>
              <a:rPr lang="en-US" altLang="ja-JP" sz="2000" dirty="0"/>
              <a:t>2</a:t>
            </a:r>
            <a:r>
              <a:rPr lang="ja-JP" altLang="en-US" sz="2000"/>
              <a:t>から</a:t>
            </a:r>
            <a:r>
              <a:rPr lang="en-US" altLang="ja-JP" sz="2000" dirty="0"/>
              <a:t>100</a:t>
            </a:r>
            <a:r>
              <a:rPr lang="ja-JP" altLang="en-US" sz="2000"/>
              <a:t>で、事後確率の高い数個の候補でどうなるか</a:t>
            </a:r>
            <a:r>
              <a:rPr lang="en-US" altLang="ja-JP" sz="2000" dirty="0"/>
              <a:t>?</a:t>
            </a:r>
          </a:p>
          <a:p>
            <a:r>
              <a:rPr lang="ja-JP" altLang="en-US" sz="2400"/>
              <a:t>未知の数理的な知見がまだありえそうである。</a:t>
            </a:r>
            <a:endParaRPr lang="en-US" altLang="ja-JP" sz="24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10</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13</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14</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を算出する仕組みを用意する。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擬似正解確率</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a:t>
            </a:r>
            <a:r>
              <a:rPr kumimoji="1" lang="ja-JP" altLang="en-US" sz="2000" b="1">
                <a:solidFill>
                  <a:srgbClr val="C00000"/>
                </a:solidFill>
              </a:rPr>
              <a:t>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分母の値が各整数で等確率だと、桁数の多い数ばかりとなり不自然。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a:t>
            </a:r>
            <a:r>
              <a:rPr kumimoji="1" lang="ja-JP" altLang="en-US" sz="2400" u="sng"/>
              <a:t>異なる</a:t>
            </a:r>
            <a:r>
              <a:rPr kumimoji="1" lang="ja-JP" altLang="en-US" sz="2400"/>
              <a:t>割合近似値をランダムに与えて分母候補を</a:t>
            </a:r>
            <a:r>
              <a:rPr lang="ja-JP" altLang="en-US" sz="2400"/>
              <a:t>逆算</a:t>
            </a:r>
            <a:r>
              <a:rPr kumimoji="1" lang="ja-JP" altLang="en-US" sz="2400"/>
              <a:t>した時に、その</a:t>
            </a:r>
            <a:r>
              <a:rPr kumimoji="1" lang="ja-JP" altLang="en-US" sz="2400" u="sng"/>
              <a:t>候補の最小値</a:t>
            </a:r>
            <a:r>
              <a:rPr kumimoji="1" lang="ja-JP" altLang="en-US" sz="2400"/>
              <a:t>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E0D901A7-68CB-76B0-EE5B-65DFB71C0A61}"/>
              </a:ext>
            </a:extLst>
          </p:cNvPr>
          <p:cNvSpPr/>
          <p:nvPr/>
        </p:nvSpPr>
        <p:spPr>
          <a:xfrm>
            <a:off x="118663" y="5321808"/>
            <a:ext cx="5192046" cy="1399668"/>
          </a:xfrm>
          <a:prstGeom prst="roundRect">
            <a:avLst/>
          </a:prstGeom>
          <a:solidFill>
            <a:srgbClr val="A1FEFF"/>
          </a:solidFill>
          <a:ln>
            <a:noFill/>
          </a:ln>
          <a:effectLst>
            <a:softEdge rad="98854"/>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擬似正解確率 </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の値を表示であるが、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左の赤系色から、右の青系色にかけて、</a:t>
            </a:r>
            <a:r>
              <a:rPr kumimoji="1" lang="en-US" altLang="ja-JP" sz="1600" dirty="0"/>
              <a:t>M</a:t>
            </a:r>
            <a:r>
              <a:rPr kumimoji="1" lang="ja-JP" altLang="en-US" sz="1600"/>
              <a:t>が</a:t>
            </a:r>
            <a:r>
              <a:rPr kumimoji="1" lang="en-US" altLang="ja-JP" sz="1600" dirty="0"/>
              <a:t>1</a:t>
            </a:r>
            <a:r>
              <a:rPr lang="ja-JP" altLang="en-US" sz="1600"/>
              <a:t>ずつ</a:t>
            </a:r>
            <a:r>
              <a:rPr kumimoji="1" lang="ja-JP" altLang="en-US" sz="1600"/>
              <a:t>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t> </a:t>
            </a:r>
            <a:r>
              <a:rPr lang="ja-JP" altLang="en-US" sz="1600" b="1">
                <a:solidFill>
                  <a:srgbClr val="C00000"/>
                </a:solidFill>
              </a:rPr>
              <a:t>擬似正解確率</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793039-AC5F-D478-B678-66D14137AC2A}"/>
              </a:ext>
            </a:extLst>
          </p:cNvPr>
          <p:cNvSpPr>
            <a:spLocks noGrp="1"/>
          </p:cNvSpPr>
          <p:nvPr>
            <p:ph type="title"/>
          </p:nvPr>
        </p:nvSpPr>
        <p:spPr>
          <a:xfrm>
            <a:off x="628650" y="191391"/>
            <a:ext cx="7886700" cy="448689"/>
          </a:xfrm>
        </p:spPr>
        <p:txBody>
          <a:bodyPr>
            <a:noAutofit/>
          </a:bodyPr>
          <a:lstStyle/>
          <a:p>
            <a:r>
              <a:rPr kumimoji="1" lang="ja-JP" altLang="en-US" sz="3200" b="1"/>
              <a:t>元の分母の値ごとの疑似正解率の平均値</a:t>
            </a:r>
          </a:p>
        </p:txBody>
      </p:sp>
      <p:sp>
        <p:nvSpPr>
          <p:cNvPr id="3" name="コンテンツ プレースホルダー 2">
            <a:extLst>
              <a:ext uri="{FF2B5EF4-FFF2-40B4-BE49-F238E27FC236}">
                <a16:creationId xmlns:a16="http://schemas.microsoft.com/office/drawing/2014/main" id="{0387B6AD-E973-B3F3-DD7A-114B8FCAB4C9}"/>
              </a:ext>
            </a:extLst>
          </p:cNvPr>
          <p:cNvSpPr>
            <a:spLocks noGrp="1"/>
          </p:cNvSpPr>
          <p:nvPr>
            <p:ph idx="1"/>
          </p:nvPr>
        </p:nvSpPr>
        <p:spPr>
          <a:xfrm>
            <a:off x="292608" y="4635056"/>
            <a:ext cx="8222742" cy="2104071"/>
          </a:xfrm>
        </p:spPr>
        <p:txBody>
          <a:bodyPr>
            <a:normAutofit fontScale="85000" lnSpcReduction="20000"/>
          </a:bodyPr>
          <a:lstStyle/>
          <a:p>
            <a:pPr>
              <a:lnSpc>
                <a:spcPct val="110000"/>
              </a:lnSpc>
            </a:pPr>
            <a:r>
              <a:rPr kumimoji="1" lang="en-US" altLang="ja-JP" sz="1600" dirty="0"/>
              <a:t>M=1,..,12</a:t>
            </a:r>
            <a:r>
              <a:rPr kumimoji="1" lang="ja-JP" altLang="en-US" sz="1600"/>
              <a:t>について下</a:t>
            </a:r>
            <a:r>
              <a:rPr kumimoji="1" lang="en-US" altLang="ja-JP" sz="1500" dirty="0"/>
              <a:t>(</a:t>
            </a:r>
            <a:r>
              <a:rPr kumimoji="1" lang="ja-JP" altLang="en-US" sz="1500"/>
              <a:t>青紫</a:t>
            </a:r>
            <a:r>
              <a:rPr kumimoji="1" lang="en-US" altLang="ja-JP" sz="1500" dirty="0"/>
              <a:t>)</a:t>
            </a:r>
            <a:r>
              <a:rPr kumimoji="1" lang="ja-JP" altLang="en-US" sz="1600"/>
              <a:t>から上</a:t>
            </a:r>
            <a:r>
              <a:rPr kumimoji="1" lang="en-US" altLang="ja-JP" sz="1500" dirty="0"/>
              <a:t>(</a:t>
            </a:r>
            <a:r>
              <a:rPr kumimoji="1" lang="ja-JP" altLang="en-US" sz="1500"/>
              <a:t>黄</a:t>
            </a:r>
            <a:r>
              <a:rPr kumimoji="1" lang="en-US" altLang="ja-JP" sz="1500" dirty="0"/>
              <a:t>)</a:t>
            </a:r>
            <a:r>
              <a:rPr kumimoji="1" lang="ja-JP" altLang="en-US" sz="1600"/>
              <a:t>に、それぞれの折れ線グラフを描画した。</a:t>
            </a:r>
            <a:endParaRPr kumimoji="1" lang="en-US" altLang="ja-JP" sz="1600" dirty="0"/>
          </a:p>
          <a:p>
            <a:pPr>
              <a:lnSpc>
                <a:spcPct val="110000"/>
              </a:lnSpc>
            </a:pPr>
            <a:r>
              <a:rPr kumimoji="1" lang="ja-JP" altLang="en-US" sz="1600"/>
              <a:t>横軸は元の分母</a:t>
            </a:r>
            <a:r>
              <a:rPr kumimoji="1" lang="en-US" altLang="ja-JP" sz="1600" b="1" dirty="0"/>
              <a:t>D</a:t>
            </a:r>
            <a:r>
              <a:rPr kumimoji="1" lang="en-US" altLang="ja-JP" sz="1600" b="1" baseline="-25000" dirty="0"/>
              <a:t>0</a:t>
            </a:r>
            <a:r>
              <a:rPr kumimoji="1" lang="ja-JP" altLang="en-US" sz="1600"/>
              <a:t>。縦軸は、</a:t>
            </a:r>
            <a:r>
              <a:rPr kumimoji="1" lang="en-US" altLang="ja-JP" sz="1600" b="1" dirty="0"/>
              <a:t> D</a:t>
            </a:r>
            <a:r>
              <a:rPr kumimoji="1" lang="en-US" altLang="ja-JP" sz="1600" b="1" baseline="-25000" dirty="0"/>
              <a:t>0</a:t>
            </a:r>
            <a:r>
              <a:rPr lang="ja-JP" altLang="en-US" sz="1600" b="1"/>
              <a:t>の値ごとに疑似正解率の平均値</a:t>
            </a:r>
            <a:r>
              <a:rPr lang="en-US" altLang="ja-JP" sz="1500" dirty="0"/>
              <a:t>(</a:t>
            </a:r>
            <a:r>
              <a:rPr lang="ja-JP" altLang="en-US" sz="1500"/>
              <a:t>左</a:t>
            </a:r>
            <a:r>
              <a:rPr lang="en-US" altLang="ja-JP" sz="1500" dirty="0"/>
              <a:t>)</a:t>
            </a:r>
            <a:r>
              <a:rPr lang="ja-JP" altLang="en-US" sz="1600"/>
              <a:t>とそのロジット値</a:t>
            </a:r>
            <a:r>
              <a:rPr lang="en-US" altLang="ja-JP" sz="1500" dirty="0"/>
              <a:t>(</a:t>
            </a:r>
            <a:r>
              <a:rPr lang="ja-JP" altLang="en-US" sz="1500"/>
              <a:t>右</a:t>
            </a:r>
            <a:r>
              <a:rPr lang="en-US" altLang="ja-JP" sz="1500" dirty="0"/>
              <a:t>)</a:t>
            </a:r>
            <a:r>
              <a:rPr lang="ja-JP" altLang="en-US" sz="1600"/>
              <a:t>。</a:t>
            </a:r>
            <a:endParaRPr lang="en-US" altLang="ja-JP" sz="1600" dirty="0"/>
          </a:p>
          <a:p>
            <a:pPr>
              <a:lnSpc>
                <a:spcPct val="110000"/>
              </a:lnSpc>
            </a:pPr>
            <a:r>
              <a:rPr lang="ja-JP" altLang="en-US" sz="1600"/>
              <a:t>有限試行に伴う誤差も一部見える</a:t>
            </a:r>
            <a:r>
              <a:rPr lang="en-US" altLang="ja-JP" sz="1600" dirty="0"/>
              <a:t>: M</a:t>
            </a:r>
            <a:r>
              <a:rPr lang="ja-JP" altLang="en-US" sz="1600"/>
              <a:t>の値ごとに丁度</a:t>
            </a:r>
            <a:r>
              <a:rPr lang="en-US" altLang="ja-JP" sz="1600" dirty="0"/>
              <a:t>100</a:t>
            </a:r>
            <a:r>
              <a:rPr lang="ja-JP" altLang="en-US" sz="1600"/>
              <a:t>万回、さらに各</a:t>
            </a:r>
            <a:r>
              <a:rPr kumimoji="1" lang="en-US" altLang="ja-JP" sz="1600" b="1" dirty="0"/>
              <a:t>D</a:t>
            </a:r>
            <a:r>
              <a:rPr kumimoji="1" lang="en-US" altLang="ja-JP" sz="1600" b="1" baseline="-25000" dirty="0"/>
              <a:t>0</a:t>
            </a:r>
            <a:r>
              <a:rPr lang="ja-JP" altLang="en-US" sz="1600"/>
              <a:t>ごとに</a:t>
            </a:r>
            <a:r>
              <a:rPr lang="en-US" altLang="ja-JP" sz="1600" dirty="0"/>
              <a:t>5000</a:t>
            </a:r>
            <a:r>
              <a:rPr lang="ja-JP" altLang="en-US" sz="1600"/>
              <a:t>回以上は試行している。計算上、数個が</a:t>
            </a:r>
            <a:r>
              <a:rPr lang="en-US" altLang="ja-JP" sz="1600" dirty="0"/>
              <a:t>0.5</a:t>
            </a:r>
            <a:r>
              <a:rPr lang="ja-JP" altLang="en-US" sz="1600"/>
              <a:t>以下で残りが</a:t>
            </a:r>
            <a:r>
              <a:rPr lang="en-US" altLang="ja-JP" sz="1600" dirty="0"/>
              <a:t>1</a:t>
            </a:r>
            <a:r>
              <a:rPr lang="ja-JP" altLang="en-US" sz="1600"/>
              <a:t>の場合があり、大きな誤差が発生。</a:t>
            </a:r>
            <a:endParaRPr lang="en-US" altLang="ja-JP" sz="1600" dirty="0"/>
          </a:p>
          <a:p>
            <a:pPr>
              <a:lnSpc>
                <a:spcPct val="110000"/>
              </a:lnSpc>
            </a:pPr>
            <a:r>
              <a:rPr kumimoji="1" lang="ja-JP" altLang="en-US" sz="1600"/>
              <a:t>各折れ線グラフが全体として右下がりなのは、分母が小さいと事前確率が高いため。</a:t>
            </a:r>
            <a:endParaRPr kumimoji="1" lang="en-US" altLang="ja-JP" sz="1600" dirty="0"/>
          </a:p>
          <a:p>
            <a:pPr>
              <a:lnSpc>
                <a:spcPct val="110000"/>
              </a:lnSpc>
            </a:pPr>
            <a:r>
              <a:rPr lang="ja-JP" altLang="en-US" sz="1600"/>
              <a:t>元の分母</a:t>
            </a:r>
            <a:r>
              <a:rPr kumimoji="1" lang="en-US" altLang="ja-JP" sz="1600" b="1" dirty="0"/>
              <a:t>D</a:t>
            </a:r>
            <a:r>
              <a:rPr kumimoji="1" lang="en-US" altLang="ja-JP" sz="1600" b="1" baseline="-25000" dirty="0"/>
              <a:t>0</a:t>
            </a:r>
            <a:r>
              <a:rPr lang="ja-JP" altLang="en-US" sz="1600"/>
              <a:t>の偶奇に伴う凸凹が大半の箇所で見える。</a:t>
            </a:r>
            <a:r>
              <a:rPr kumimoji="1" lang="en-US" altLang="ja-JP" sz="1600" b="1" dirty="0"/>
              <a:t> </a:t>
            </a:r>
            <a:r>
              <a:rPr kumimoji="1" lang="en-US" altLang="ja-JP" sz="1600" dirty="0"/>
              <a:t>D</a:t>
            </a:r>
            <a:r>
              <a:rPr kumimoji="1" lang="en-US" altLang="ja-JP" sz="1600" baseline="-25000" dirty="0"/>
              <a:t>0</a:t>
            </a:r>
            <a:r>
              <a:rPr kumimoji="1" lang="ja-JP" altLang="en-US" sz="1600"/>
              <a:t>が</a:t>
            </a:r>
            <a:r>
              <a:rPr kumimoji="1" lang="en-US" altLang="ja-JP" sz="1600" dirty="0"/>
              <a:t>4</a:t>
            </a:r>
            <a:r>
              <a:rPr kumimoji="1" lang="ja-JP" altLang="en-US" sz="1600"/>
              <a:t>以下で急激に低下し、</a:t>
            </a:r>
            <a:r>
              <a:rPr kumimoji="1" lang="en-US" altLang="ja-JP" sz="1600"/>
              <a:t>5</a:t>
            </a:r>
            <a:r>
              <a:rPr kumimoji="1" lang="ja-JP" altLang="en-US" sz="1600"/>
              <a:t>で</a:t>
            </a:r>
            <a:r>
              <a:rPr kumimoji="1" lang="en-US" altLang="ja-JP" sz="1600" dirty="0"/>
              <a:t>M</a:t>
            </a:r>
            <a:r>
              <a:rPr lang="ja-JP" altLang="en-US" sz="1600"/>
              <a:t>≦</a:t>
            </a:r>
            <a:r>
              <a:rPr lang="en-US" altLang="ja-JP" sz="1600" dirty="0"/>
              <a:t>7</a:t>
            </a:r>
            <a:r>
              <a:rPr lang="ja-JP" altLang="en-US" sz="1600"/>
              <a:t>で増加</a:t>
            </a:r>
            <a:r>
              <a:rPr kumimoji="1" lang="ja-JP" altLang="en-US" sz="1600"/>
              <a:t>。</a:t>
            </a:r>
            <a:endParaRPr lang="en-US" altLang="ja-JP" sz="1600" dirty="0"/>
          </a:p>
          <a:p>
            <a:pPr>
              <a:lnSpc>
                <a:spcPct val="110000"/>
              </a:lnSpc>
            </a:pPr>
            <a:r>
              <a:rPr lang="en-US" altLang="ja-JP" sz="1600" b="1" dirty="0"/>
              <a:t>M=4</a:t>
            </a:r>
            <a:r>
              <a:rPr lang="ja-JP" altLang="en-US" sz="1600" b="1"/>
              <a:t>であっても</a:t>
            </a:r>
            <a:r>
              <a:rPr lang="en-US" altLang="ja-JP" sz="1600" b="1" dirty="0"/>
              <a:t>D</a:t>
            </a:r>
            <a:r>
              <a:rPr lang="ja-JP" altLang="en-US" sz="1600" b="1"/>
              <a:t>≧</a:t>
            </a:r>
            <a:r>
              <a:rPr lang="en-US" altLang="ja-JP" sz="1600" b="1" dirty="0"/>
              <a:t>40</a:t>
            </a:r>
            <a:r>
              <a:rPr lang="ja-JP" altLang="en-US" sz="1600" b="1"/>
              <a:t>で疑似正解率は</a:t>
            </a:r>
            <a:r>
              <a:rPr lang="en-US" altLang="ja-JP" sz="1600" b="1" dirty="0"/>
              <a:t>60%〜80%</a:t>
            </a:r>
            <a:r>
              <a:rPr lang="ja-JP" altLang="en-US" sz="1600" b="1"/>
              <a:t>に低下</a:t>
            </a:r>
            <a:r>
              <a:rPr lang="ja-JP" altLang="en-US" sz="1600"/>
              <a:t>。</a:t>
            </a:r>
            <a:r>
              <a:rPr lang="en-US" altLang="ja-JP" sz="1600" dirty="0"/>
              <a:t>M</a:t>
            </a:r>
            <a:r>
              <a:rPr lang="ja-JP" altLang="en-US" sz="1600"/>
              <a:t> ≧ </a:t>
            </a:r>
            <a:r>
              <a:rPr lang="en-US" altLang="ja-JP" sz="1600" dirty="0"/>
              <a:t>6</a:t>
            </a:r>
            <a:r>
              <a:rPr lang="ja-JP" altLang="en-US" sz="1600"/>
              <a:t>で どの</a:t>
            </a:r>
            <a:r>
              <a:rPr kumimoji="1" lang="en-US" altLang="ja-JP" sz="1600" b="1" dirty="0"/>
              <a:t>D</a:t>
            </a:r>
            <a:r>
              <a:rPr kumimoji="1" lang="en-US" altLang="ja-JP" sz="1600" b="1" baseline="-25000" dirty="0"/>
              <a:t>0 </a:t>
            </a:r>
            <a:r>
              <a:rPr lang="ja-JP" altLang="en-US" sz="1600"/>
              <a:t>でも</a:t>
            </a:r>
            <a:r>
              <a:rPr lang="en-US" altLang="ja-JP" sz="1600" dirty="0"/>
              <a:t>90%</a:t>
            </a:r>
            <a:r>
              <a:rPr lang="ja-JP" altLang="en-US" sz="1600"/>
              <a:t> 以上を確保可能。</a:t>
            </a:r>
            <a:endParaRPr lang="en-US" altLang="ja-JP" sz="1600" dirty="0"/>
          </a:p>
        </p:txBody>
      </p:sp>
      <p:sp>
        <p:nvSpPr>
          <p:cNvPr id="4" name="スライド番号プレースホルダー 3">
            <a:extLst>
              <a:ext uri="{FF2B5EF4-FFF2-40B4-BE49-F238E27FC236}">
                <a16:creationId xmlns:a16="http://schemas.microsoft.com/office/drawing/2014/main" id="{EE120915-68EC-9D4A-AA07-19688D14CC57}"/>
              </a:ext>
            </a:extLst>
          </p:cNvPr>
          <p:cNvSpPr>
            <a:spLocks noGrp="1"/>
          </p:cNvSpPr>
          <p:nvPr>
            <p:ph type="sldNum" sz="quarter" idx="12"/>
          </p:nvPr>
        </p:nvSpPr>
        <p:spPr>
          <a:xfrm>
            <a:off x="6732270" y="6356351"/>
            <a:ext cx="2057400" cy="365125"/>
          </a:xfrm>
        </p:spPr>
        <p:txBody>
          <a:bodyPr/>
          <a:lstStyle/>
          <a:p>
            <a:fld id="{3A66E2A6-4F0A-F644-9A09-F60FD2204175}" type="slidenum">
              <a:rPr kumimoji="1" lang="ja-JP" altLang="en-US" smtClean="0"/>
              <a:pPr/>
              <a:t>9</a:t>
            </a:fld>
            <a:endParaRPr kumimoji="1" lang="ja-JP" altLang="en-US"/>
          </a:p>
        </p:txBody>
      </p:sp>
      <p:pic>
        <p:nvPicPr>
          <p:cNvPr id="9" name="図 8">
            <a:extLst>
              <a:ext uri="{FF2B5EF4-FFF2-40B4-BE49-F238E27FC236}">
                <a16:creationId xmlns:a16="http://schemas.microsoft.com/office/drawing/2014/main" id="{46C80766-A632-B47E-1BAA-48B5464B9BDA}"/>
              </a:ext>
            </a:extLst>
          </p:cNvPr>
          <p:cNvPicPr>
            <a:picLocks noChangeAspect="1"/>
          </p:cNvPicPr>
          <p:nvPr/>
        </p:nvPicPr>
        <p:blipFill>
          <a:blip r:embed="rId3"/>
          <a:stretch>
            <a:fillRect/>
          </a:stretch>
        </p:blipFill>
        <p:spPr>
          <a:xfrm>
            <a:off x="594360" y="527255"/>
            <a:ext cx="7772400" cy="4139281"/>
          </a:xfrm>
          <a:prstGeom prst="rect">
            <a:avLst/>
          </a:prstGeom>
        </p:spPr>
      </p:pic>
    </p:spTree>
    <p:extLst>
      <p:ext uri="{BB962C8B-B14F-4D97-AF65-F5344CB8AC3E}">
        <p14:creationId xmlns:p14="http://schemas.microsoft.com/office/powerpoint/2010/main" val="186637668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2024</TotalTime>
  <Words>2133</Words>
  <Application>Microsoft Macintosh PowerPoint</Application>
  <PresentationFormat>画面に合わせる (4:3)</PresentationFormat>
  <Paragraphs>147</Paragraphs>
  <Slides>14</Slides>
  <Notes>5</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14</vt:i4>
      </vt:variant>
    </vt:vector>
  </HeadingPairs>
  <TitlesOfParts>
    <vt:vector size="21" baseType="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擬似正解確率 yのヒストグラム</vt:lpstr>
      <vt:lpstr>元の分母の値ごとの疑似正解率の平均値</vt:lpstr>
      <vt:lpstr>まとめ</vt:lpstr>
      <vt:lpstr>補足</vt:lpstr>
      <vt:lpstr>割合近似値の桁数をさらに1桁増やした場合 (四捨五入して0.1%単位にした場合)</vt:lpstr>
      <vt:lpstr>PowerPoint プレゼンテーション</vt:lpstr>
      <vt:lpstr>参考: 分母のさまざまな事前分布</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77</cp:revision>
  <cp:lastPrinted>2022-11-09T04:55:59Z</cp:lastPrinted>
  <dcterms:created xsi:type="dcterms:W3CDTF">2022-11-07T13:43:12Z</dcterms:created>
  <dcterms:modified xsi:type="dcterms:W3CDTF">2022-11-09T05:00:51Z</dcterms:modified>
</cp:coreProperties>
</file>

<file path=docProps/thumbnail.jpeg>
</file>